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9" r:id="rId4"/>
    <p:sldId id="1142" r:id="rId5"/>
    <p:sldId id="1143" r:id="rId6"/>
    <p:sldId id="1144" r:id="rId7"/>
    <p:sldId id="1145" r:id="rId8"/>
    <p:sldId id="1146" r:id="rId9"/>
    <p:sldId id="1151" r:id="rId10"/>
    <p:sldId id="1148" r:id="rId11"/>
    <p:sldId id="1152"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3</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idea of this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Ninety percent of the time things don’t 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Luck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prepared mind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Life is full of surprises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cells actually 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026743" y="864851"/>
            <a:ext cx="3787957" cy="470586"/>
          </a:xfrm>
          <a:prstGeom prst="rect">
            <a:avLst/>
          </a:prstGeom>
        </p:spPr>
      </p:pic>
      <p:sp>
        <p:nvSpPr>
          <p:cNvPr id="5" name="矩形 4"/>
          <p:cNvSpPr/>
          <p:nvPr/>
        </p:nvSpPr>
        <p:spPr>
          <a:xfrm>
            <a:off x="892058" y="846854"/>
            <a:ext cx="389850" cy="461665"/>
          </a:xfrm>
          <a:prstGeom prst="rect">
            <a:avLst/>
          </a:prstGeom>
        </p:spPr>
        <p:txBody>
          <a:bodyPr wrap="none">
            <a:spAutoFit/>
          </a:bodyPr>
          <a:lstStyle/>
          <a:p>
            <a:r>
              <a:rPr lang="en-US" altLang="zh-CN" sz="2400" dirty="0"/>
              <a:t>B</a:t>
            </a:r>
            <a:endParaRPr lang="zh-CN" altLang="en-US" dirty="0"/>
          </a:p>
        </p:txBody>
      </p:sp>
      <p:sp>
        <p:nvSpPr>
          <p:cNvPr id="6"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 favours the prepared mind...’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以及文章内容可知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本文主要讲述了格登通过自身努力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以勤补拙</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最终实现梦想的故事</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 favours the prepared mind.”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就是格登在获奖时对自己一生努力的总结。故选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377624237"/>
              </p:ext>
            </p:extLst>
          </p:nvPr>
        </p:nvGraphicFramePr>
        <p:xfrm>
          <a:off x="496390" y="1268760"/>
          <a:ext cx="11197634" cy="4319715"/>
        </p:xfrm>
        <a:graphic>
          <a:graphicData uri="http://schemas.openxmlformats.org/drawingml/2006/table">
            <a:tbl>
              <a:tblPr firstRow="1" firstCol="1" bandRow="1"/>
              <a:tblGrid>
                <a:gridCol w="11197634">
                  <a:extLst>
                    <a:ext uri="{9D8B030D-6E8A-4147-A177-3AD203B41FA5}">
                      <a16:colId xmlns:a16="http://schemas.microsoft.com/office/drawing/2014/main" val="4033378680"/>
                    </a:ext>
                  </a:extLst>
                </a:gridCol>
              </a:tblGrid>
              <a:tr h="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主旨</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大意题主要考查学生概括总结文章主旨大意的能力。考查的范围是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选择文章标题、归纳主题、总结段落、篇章大意或推测作者的写作意图等。解题关键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抓住关键词</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确定文章标题。关键词即在文章中反复出现的高频词</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抓住关键词有助于理解文章的中心思想</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从而确定文章的标题。</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抓主题句</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确定文章中心思想。通过阅读文章的开头和结尾</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每段的开头和结尾等方式寻找主题句。</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抓关键词</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判断作者写作意图。抓住关键词</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全面理解文章</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运用逻辑推理和综合判断的方法</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就可对作者的写作目的做出正确的推断。</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8120" marR="19812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559057824"/>
                  </a:ext>
                </a:extLst>
              </a:tr>
            </a:tbl>
          </a:graphicData>
        </a:graphic>
      </p:graphicFrame>
      <p:pic>
        <p:nvPicPr>
          <p:cNvPr id="6" name="图片 5"/>
          <p:cNvPicPr>
            <a:picLocks noChangeAspect="1"/>
          </p:cNvPicPr>
          <p:nvPr/>
        </p:nvPicPr>
        <p:blipFill rotWithShape="1">
          <a:blip r:embed="rId2"/>
          <a:srcRect r="4353"/>
          <a:stretch/>
        </p:blipFill>
        <p:spPr>
          <a:xfrm>
            <a:off x="591269" y="1027774"/>
            <a:ext cx="1759521" cy="555435"/>
          </a:xfrm>
          <a:prstGeom prst="rect">
            <a:avLst/>
          </a:prstGeom>
        </p:spPr>
      </p:pic>
    </p:spTree>
    <p:extLst>
      <p:ext uri="{BB962C8B-B14F-4D97-AF65-F5344CB8AC3E}">
        <p14:creationId xmlns:p14="http://schemas.microsoft.com/office/powerpoint/2010/main" val="20588563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57624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主要讲述了格登通过自身努力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以勤补拙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最终实现梦想的故事。</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326795" y="1124744"/>
            <a:ext cx="11519908" cy="1475740"/>
          </a:xfrm>
          <a:prstGeom prst="rect">
            <a:avLst/>
          </a:prstGeom>
        </p:spPr>
      </p:pic>
      <p:pic>
        <p:nvPicPr>
          <p:cNvPr id="4" name="语篇导航-DA.eps" descr="id:2147486413;FounderCES"/>
          <p:cNvPicPr/>
          <p:nvPr/>
        </p:nvPicPr>
        <p:blipFill>
          <a:blip r:embed="rId3"/>
          <a:stretch>
            <a:fillRect/>
          </a:stretch>
        </p:blipFill>
        <p:spPr>
          <a:xfrm>
            <a:off x="513928" y="284692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h91.jpg" descr="id:2147486815;FounderCES"/>
          <p:cNvPicPr/>
          <p:nvPr/>
        </p:nvPicPr>
        <p:blipFill>
          <a:blip r:embed="rId2"/>
          <a:stretch>
            <a:fillRect/>
          </a:stretch>
        </p:blipFill>
        <p:spPr>
          <a:xfrm>
            <a:off x="2469978" y="1828056"/>
            <a:ext cx="5749949" cy="2421726"/>
          </a:xfrm>
          <a:prstGeom prst="rect">
            <a:avLst/>
          </a:prstGeom>
        </p:spPr>
      </p:pic>
      <p:pic>
        <p:nvPicPr>
          <p:cNvPr id="4" name="篇章导图.eps" descr="id:2147488831;FounderCES"/>
          <p:cNvPicPr/>
          <p:nvPr/>
        </p:nvPicPr>
        <p:blipFill>
          <a:blip r:embed="rId3"/>
          <a:stretch>
            <a:fillRect/>
          </a:stretch>
        </p:blipFill>
        <p:spPr>
          <a:xfrm>
            <a:off x="335360" y="1059967"/>
            <a:ext cx="1694674" cy="471967"/>
          </a:xfrm>
          <a:prstGeom prst="rect">
            <a:avLst/>
          </a:prstGeom>
        </p:spPr>
      </p:pic>
    </p:spTree>
    <p:extLst>
      <p:ext uri="{BB962C8B-B14F-4D97-AF65-F5344CB8AC3E}">
        <p14:creationId xmlns:p14="http://schemas.microsoft.com/office/powerpoint/2010/main" val="9585014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4008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 is full of surprises and you never know how things will turn out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Sir John Gurdon is a good example of this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 boy, he was told he was hopeless in science and finished bottom of his class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aged 79, the very same Gurdon shared the 2012 Nobel Prize in Medicine with Japanese stem cell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干细胞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researcher Shinya Yamanaka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so many scientists, Gurdon shows us where the power of curiosity and perseverance can lead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age of 15 in 1948, Gurdon ranked last out of the 250 boys at his high school in Biology and every other science subject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Gurdon’s high school science teacher even said that his dream of becoming a scientist was quite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ridiculous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spite of his teacher’s criticism, Gurdon followed his curiosity and kept working hard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went to the lab earlier and left later than anyone else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experienced thousands of failures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own belief is that we will, in the end, understand everything about how cells actually work,” said Gurdon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1962, Gurdon took a cell from an adult frog and moved its genetic information into an egg cell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egg cell grew into a clone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adult frog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technique later helped to create the sheep Dolly in 1996, the first cloned mammal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哺乳动物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world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2006, Gurdon’s work was developed by Yamanaka to show that a sample of a person’s skin can be used to create stem cells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Using this technique, doctors can repair a patient’s heart after a heart attack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prepared mind,” Gurdon told the Nobel Prize Organization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“Ninety percent of the time things don’t work, but when they do, you have to seize the chance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won the 2012 Nobel Prize in Medicine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Sir John Gurdon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Shinya Yamanaka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Sir John Gurdon and Shinya Yamanaka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Gurdon’s science teacher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4533" y="855563"/>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very same Gurdon shared the 2012 Nobel Prize in Medicine with Japanese stem cell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干细胞</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researcher Shinya Yamanaka.”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79</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岁的格登与日本干细胞研究员山中伸弥共同获得了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2012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年诺贝尔医学奖。故选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ridiculous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Chinese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31205" algn="l"/>
                <a:tab pos="598233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无知的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荒谬的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31205" algn="l"/>
                <a:tab pos="598233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荒废的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无畏的</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2059" y="838145"/>
            <a:ext cx="389850" cy="461665"/>
          </a:xfrm>
          <a:prstGeom prst="rect">
            <a:avLst/>
          </a:prstGeom>
        </p:spPr>
        <p:txBody>
          <a:bodyPr wrap="none">
            <a:spAutoFit/>
          </a:bodyPr>
          <a:lstStyle/>
          <a:p>
            <a:r>
              <a:rPr lang="en-US" altLang="zh-CN" sz="2400" dirty="0"/>
              <a:t>B</a:t>
            </a:r>
            <a:endParaRPr lang="zh-CN" altLang="en-US" dirty="0"/>
          </a:p>
        </p:txBody>
      </p:sp>
      <p:sp>
        <p:nvSpPr>
          <p:cNvPr id="5" name="内容占位符 2"/>
          <p:cNvSpPr txBox="1">
            <a:spLocks/>
          </p:cNvSpPr>
          <p:nvPr/>
        </p:nvSpPr>
        <p:spPr bwMode="auto">
          <a:xfrm>
            <a:off x="360854" y="236495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“Gurdon ranked last out of the 250 boys at his high school in Biology and every other science subject. Gurdon’s high school science teacher even said that his dream of becoming a scientist was quite </a:t>
            </a:r>
            <a:r>
              <a:rPr lang="en-US" altLang="zh-CN" b="1" u="sng" smtClean="0">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ridiculous</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岁的格登在他所在高中的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250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名男生中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在生物学和其他所有科学科目中都排名最后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所以老师认为他想要成为科学家的梦想非常荒谬</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故此处画线部分意为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荒谬的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06922"/>
          </a:xfrm>
        </p:spPr>
        <p:txBody>
          <a:bodyPr/>
          <a:lstStyle/>
          <a:p>
            <a:pPr>
              <a:lnSpc>
                <a:spcPct val="120000"/>
              </a:lnSpc>
              <a:spcAft>
                <a:spcPts val="0"/>
              </a:spcAft>
            </a:pP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1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1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order are the followings mentioned in the passage</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4222115" algn="l"/>
                <a:tab pos="6862445" algn="l"/>
                <a:tab pos="7377430" algn="l"/>
                <a:tab pos="9617710"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create the sheep Dolly</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4222115" algn="l"/>
                <a:tab pos="6862445" algn="l"/>
                <a:tab pos="7377430" algn="l"/>
                <a:tab pos="9617710"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a cell from an adult frog</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4222115" algn="l"/>
                <a:tab pos="6862445" algn="l"/>
                <a:tab pos="7377430" algn="l"/>
                <a:tab pos="9617710"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 a person’s skin to create stem cells</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4222115" algn="l"/>
                <a:tab pos="6862445" algn="l"/>
                <a:tab pos="7377430" algn="l"/>
                <a:tab pos="9617710"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move a frog’s genetic information into an egg cell</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4222115" algn="l"/>
                <a:tab pos="6862445" algn="l"/>
                <a:tab pos="7377430" algn="l"/>
                <a:tab pos="9617710"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grow into a clone of a frog</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838450" algn="l"/>
                <a:tab pos="5973763" algn="l"/>
                <a:tab pos="6861175" algn="l"/>
                <a:tab pos="8943975" algn="l"/>
              </a:tabLst>
            </a:pP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b-a-c-d-e	B</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b-d-e-a-c	</a:t>
            </a:r>
            <a:r>
              <a:rPr lang="en-US"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b-d-a-c-e	D</a:t>
            </a:r>
            <a:r>
              <a:rPr lang="en-US" altLang="zh-CN" sz="2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b-e-d-a-c</a:t>
            </a:r>
            <a:endParaRPr lang="zh-CN" alt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782944" y="801865"/>
            <a:ext cx="2954519" cy="392397"/>
          </a:xfrm>
          <a:prstGeom prst="rect">
            <a:avLst/>
          </a:prstGeom>
        </p:spPr>
      </p:pic>
      <p:sp>
        <p:nvSpPr>
          <p:cNvPr id="5" name="矩形 4"/>
          <p:cNvSpPr/>
          <p:nvPr/>
        </p:nvSpPr>
        <p:spPr>
          <a:xfrm>
            <a:off x="839807" y="733642"/>
            <a:ext cx="372218" cy="463204"/>
          </a:xfrm>
          <a:prstGeom prst="rect">
            <a:avLst/>
          </a:prstGeom>
        </p:spPr>
        <p:txBody>
          <a:bodyPr wrap="none">
            <a:spAutoFit/>
          </a:bodyPr>
          <a:lstStyle/>
          <a:p>
            <a:pPr>
              <a:lnSpc>
                <a:spcPct val="120000"/>
              </a:lnSpc>
            </a:pPr>
            <a:r>
              <a:rPr lang="en-US" altLang="zh-CN" sz="2100" dirty="0"/>
              <a:t>B</a:t>
            </a:r>
            <a:endParaRPr lang="zh-CN" altLang="en-US" sz="2100" dirty="0"/>
          </a:p>
        </p:txBody>
      </p:sp>
      <p:sp>
        <p:nvSpPr>
          <p:cNvPr id="6" name="内容占位符 3"/>
          <p:cNvSpPr txBox="1">
            <a:spLocks/>
          </p:cNvSpPr>
          <p:nvPr/>
        </p:nvSpPr>
        <p:spPr bwMode="auto">
          <a:xfrm>
            <a:off x="360854" y="3439756"/>
            <a:ext cx="11485848" cy="3157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事件排序题。根据</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“Gurdon took a cell from an adult frog and moved its genetic information into an egg cell. The egg cell grew into a clone</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克隆</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the adult frog. This technique later helped to create the sheep Dolly in 1996, the first cloned mammal</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哺乳动物</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 the world.”</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格登从成年青蛙身上提取了一个细胞</a:t>
            </a:r>
            <a:r>
              <a:rPr lang="en-US" altLang="zh-CN" sz="21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并将其遗传信息转移到卵细胞中</a:t>
            </a:r>
            <a:r>
              <a:rPr lang="en-US" altLang="zh-CN" sz="21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卵细胞长成成年青蛙的克隆体。这项技术后来在</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1996</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年帮助创造了绵羊多莉</a:t>
            </a:r>
            <a:r>
              <a:rPr lang="en-US" altLang="zh-CN" sz="21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世界上第一个克隆哺乳动物。</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2006, Gurdon’s work was developed by Yamanaka to show that a sample of a person’s skin can be used to create stem cells.”</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2006</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1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山中伸弥对格登的工作进行了进一步的研究</a:t>
            </a:r>
            <a:r>
              <a:rPr lang="en-US" altLang="zh-CN" sz="21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证明人体皮肤样本可以用来制造干细胞。</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1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正确顺序是</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b-d-e-a-c</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417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465</TotalTime>
  <Words>773</Words>
  <Application>Microsoft Office PowerPoint</Application>
  <PresentationFormat>自定义</PresentationFormat>
  <Paragraphs>42</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445</cp:revision>
  <dcterms:created xsi:type="dcterms:W3CDTF">2020-11-06T05:24:00Z</dcterms:created>
  <dcterms:modified xsi:type="dcterms:W3CDTF">2025-09-17T00:21:27Z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